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26" r:id="rId5"/>
    <p:sldId id="330" r:id="rId6"/>
    <p:sldId id="331" r:id="rId7"/>
    <p:sldId id="333" r:id="rId8"/>
    <p:sldId id="332" r:id="rId9"/>
    <p:sldId id="334" r:id="rId10"/>
    <p:sldId id="346" r:id="rId11"/>
    <p:sldId id="345" r:id="rId12"/>
    <p:sldId id="350" r:id="rId13"/>
    <p:sldId id="339" r:id="rId14"/>
    <p:sldId id="347" r:id="rId15"/>
    <p:sldId id="351" r:id="rId16"/>
    <p:sldId id="340" r:id="rId17"/>
    <p:sldId id="348" r:id="rId18"/>
    <p:sldId id="352" r:id="rId19"/>
    <p:sldId id="353" r:id="rId20"/>
    <p:sldId id="354" r:id="rId21"/>
    <p:sldId id="355" r:id="rId22"/>
    <p:sldId id="344" r:id="rId23"/>
    <p:sldId id="338" r:id="rId24"/>
    <p:sldId id="341" r:id="rId25"/>
    <p:sldId id="356" r:id="rId26"/>
    <p:sldId id="357" r:id="rId27"/>
    <p:sldId id="360" r:id="rId28"/>
    <p:sldId id="364" r:id="rId29"/>
    <p:sldId id="361" r:id="rId30"/>
    <p:sldId id="363" r:id="rId31"/>
    <p:sldId id="362" r:id="rId32"/>
    <p:sldId id="359" r:id="rId3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23945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313950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6837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176775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27848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214983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193410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135084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257843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18714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E02A55-D56D-4AC4-9E9B-E412752A3A82}" type="datetimeFigureOut">
              <a:rPr lang="es-AR" smtClean="0"/>
              <a:t>03/10/2019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616ACC7-1C74-4A39-A60C-33A1D8FB2EB7}" type="slidenum">
              <a:rPr lang="es-AR" smtClean="0"/>
              <a:t>‹Nº›</a:t>
            </a:fld>
            <a:endParaRPr lang="es-AR"/>
          </a:p>
        </p:txBody>
      </p:sp>
    </p:spTree>
    <p:extLst>
      <p:ext uri="{BB962C8B-B14F-4D97-AF65-F5344CB8AC3E}">
        <p14:creationId xmlns:p14="http://schemas.microsoft.com/office/powerpoint/2010/main" val="319491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02A55-D56D-4AC4-9E9B-E412752A3A82}" type="datetimeFigureOut">
              <a:rPr lang="es-AR" smtClean="0"/>
              <a:t>03/10/2019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6ACC7-1C74-4A39-A60C-33A1D8FB2EB7}" type="slidenum">
              <a:rPr lang="es-AR" smtClean="0"/>
              <a:t>‹Nº›</a:t>
            </a:fld>
            <a:endParaRPr lang="es-AR"/>
          </a:p>
        </p:txBody>
      </p:sp>
    </p:spTree>
    <p:extLst>
      <p:ext uri="{BB962C8B-B14F-4D97-AF65-F5344CB8AC3E}">
        <p14:creationId xmlns:p14="http://schemas.microsoft.com/office/powerpoint/2010/main" val="407180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87727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7" name="Shape 46"/>
          <p:cNvSpPr txBox="1">
            <a:spLocks noChangeArrowheads="1"/>
          </p:cNvSpPr>
          <p:nvPr/>
        </p:nvSpPr>
        <p:spPr bwMode="auto">
          <a:xfrm>
            <a:off x="1979712" y="2420888"/>
            <a:ext cx="640871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2400" b="1" i="1" dirty="0">
                <a:solidFill>
                  <a:schemeClr val="tx1"/>
                </a:solidFill>
                <a:sym typeface="Comic Sans MS" pitchFamily="66" charset="0"/>
              </a:rPr>
              <a:t>El uso de estrategias lúdicas para la apropiación del conocimiento en la enseñanza de la </a:t>
            </a:r>
            <a:r>
              <a:rPr lang="es-AR" altLang="es-AR" sz="2400" b="1" i="1" dirty="0" smtClean="0">
                <a:solidFill>
                  <a:schemeClr val="tx1"/>
                </a:solidFill>
                <a:sym typeface="Comic Sans MS" pitchFamily="66" charset="0"/>
              </a:rPr>
              <a:t>catalogación</a:t>
            </a:r>
          </a:p>
          <a:p>
            <a:pPr algn="ctr" eaLnBrk="1" hangingPunct="1">
              <a:lnSpc>
                <a:spcPct val="115000"/>
              </a:lnSpc>
            </a:pPr>
            <a:endParaRPr lang="en-US" altLang="es-AR" sz="1800" b="1" dirty="0">
              <a:solidFill>
                <a:schemeClr val="tx1"/>
              </a:solidFill>
              <a:sym typeface="Comic Sans MS" pitchFamily="66" charset="0"/>
            </a:endParaRPr>
          </a:p>
          <a:p>
            <a:pPr algn="ctr"/>
            <a:r>
              <a:rPr lang="es-ES" sz="1800" dirty="0" smtClean="0"/>
              <a:t>Daniel </a:t>
            </a:r>
            <a:r>
              <a:rPr lang="es-ES" sz="1800" dirty="0" err="1"/>
              <a:t>Hermida</a:t>
            </a:r>
            <a:r>
              <a:rPr lang="es-ES" sz="1800" dirty="0"/>
              <a:t> </a:t>
            </a:r>
            <a:r>
              <a:rPr lang="es-ES" sz="1800" dirty="0" err="1" smtClean="0"/>
              <a:t>Pezzelatto</a:t>
            </a:r>
            <a:r>
              <a:rPr lang="es-ES" sz="1800" dirty="0" smtClean="0"/>
              <a:t>:</a:t>
            </a:r>
          </a:p>
          <a:p>
            <a:pPr algn="ctr"/>
            <a:endParaRPr lang="es-ES" sz="1800" dirty="0"/>
          </a:p>
          <a:p>
            <a:pPr algn="ctr"/>
            <a:r>
              <a:rPr lang="es-ES" sz="1800" dirty="0" smtClean="0"/>
              <a:t>  </a:t>
            </a:r>
            <a:r>
              <a:rPr lang="es-ES" sz="1800" b="1" dirty="0"/>
              <a:t>daniel.hermida@bue.edu.ar</a:t>
            </a:r>
            <a:endParaRPr lang="es-AR" sz="1800" b="1"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8" name="17 CuadroTexto"/>
          <p:cNvSpPr txBox="1"/>
          <p:nvPr/>
        </p:nvSpPr>
        <p:spPr>
          <a:xfrm>
            <a:off x="2500298" y="28572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16800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10</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8" name="Shape 46"/>
          <p:cNvSpPr txBox="1">
            <a:spLocks noChangeArrowheads="1"/>
          </p:cNvSpPr>
          <p:nvPr/>
        </p:nvSpPr>
        <p:spPr bwMode="auto">
          <a:xfrm>
            <a:off x="1227370" y="1772816"/>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Estrategia 1: Apropiación de roles </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4262251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11</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Esta estrategia consiste en proponer a los alumnos y las alumnas que asuman las funciones de autor/a, editor/a, traductor/a, ilustrador/a y director/a de serie. </a:t>
            </a:r>
            <a:endParaRPr lang="es-ES" altLang="es-AR" sz="1800" dirty="0">
              <a:solidFill>
                <a:schemeClr val="tx1"/>
              </a:solidFill>
            </a:endParaRPr>
          </a:p>
        </p:txBody>
      </p:sp>
    </p:spTree>
    <p:extLst>
      <p:ext uri="{BB962C8B-B14F-4D97-AF65-F5344CB8AC3E}">
        <p14:creationId xmlns:p14="http://schemas.microsoft.com/office/powerpoint/2010/main" val="2980137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12</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Según </a:t>
            </a:r>
            <a:r>
              <a:rPr lang="es-AR" altLang="es-AR" sz="1800" b="1" dirty="0">
                <a:solidFill>
                  <a:schemeClr val="tx1"/>
                </a:solidFill>
                <a:sym typeface="Comic Sans MS" pitchFamily="66" charset="0"/>
              </a:rPr>
              <a:t>la función que deben desempeñar, se les entrega, como material orientativo para el desarrollo de la tarea, un reportaje (escrito o visual) publicado en un medio de comunicación, en el cual el entrevistado o la entrevistada comparte cómo lleva a adelante su trabajo según el rol que cumple</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360228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13</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Por ejemplo, se toma el artículo “</a:t>
            </a:r>
            <a:r>
              <a:rPr lang="es-AR" altLang="es-AR" sz="1800" b="1" i="1" dirty="0">
                <a:solidFill>
                  <a:schemeClr val="tx1"/>
                </a:solidFill>
                <a:sym typeface="Comic Sans MS" pitchFamily="66" charset="0"/>
              </a:rPr>
              <a:t>Los libros que me transformaron</a:t>
            </a:r>
            <a:r>
              <a:rPr lang="es-AR" altLang="es-AR" sz="1800" b="1" dirty="0">
                <a:solidFill>
                  <a:schemeClr val="tx1"/>
                </a:solidFill>
                <a:sym typeface="Comic Sans MS" pitchFamily="66" charset="0"/>
              </a:rPr>
              <a:t>”, donde el Premio Nobel de Literatura J. M. </a:t>
            </a:r>
            <a:r>
              <a:rPr lang="es-AR" altLang="es-AR" sz="1800" b="1" dirty="0" err="1">
                <a:solidFill>
                  <a:schemeClr val="tx1"/>
                </a:solidFill>
                <a:sym typeface="Comic Sans MS" pitchFamily="66" charset="0"/>
              </a:rPr>
              <a:t>Coetzee</a:t>
            </a:r>
            <a:r>
              <a:rPr lang="es-AR" altLang="es-AR" sz="1800" b="1" dirty="0">
                <a:solidFill>
                  <a:schemeClr val="tx1"/>
                </a:solidFill>
                <a:sym typeface="Comic Sans MS" pitchFamily="66" charset="0"/>
              </a:rPr>
              <a:t> comparte cuál fue su rol en la Colección Biblioteca Personal, que se publicó en la editorial El Hilo de Ariadna</a:t>
            </a:r>
            <a:r>
              <a:rPr lang="es-AR" altLang="es-AR" sz="1800" b="1"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42987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14</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Su </a:t>
            </a:r>
            <a:r>
              <a:rPr lang="es-AR" altLang="es-AR" sz="1800" b="1" dirty="0">
                <a:solidFill>
                  <a:schemeClr val="tx1"/>
                </a:solidFill>
                <a:sym typeface="Comic Sans MS" pitchFamily="66" charset="0"/>
              </a:rPr>
              <a:t>función fue seleccionar los libros para la colección según un determinado criterio. En este caso, eligió clásicos de la literatura universal que tuvieron un significado para él y su </a:t>
            </a:r>
            <a:r>
              <a:rPr lang="es-AR" altLang="es-AR" sz="1800" b="1" dirty="0" smtClean="0">
                <a:solidFill>
                  <a:schemeClr val="tx1"/>
                </a:solidFill>
                <a:sym typeface="Comic Sans MS" pitchFamily="66" charset="0"/>
              </a:rPr>
              <a:t>obra.</a:t>
            </a:r>
            <a:endParaRPr lang="es-ES" altLang="es-AR" sz="1800" dirty="0">
              <a:solidFill>
                <a:schemeClr val="tx1"/>
              </a:solidFill>
            </a:endParaRPr>
          </a:p>
        </p:txBody>
      </p:sp>
    </p:spTree>
    <p:extLst>
      <p:ext uri="{BB962C8B-B14F-4D97-AF65-F5344CB8AC3E}">
        <p14:creationId xmlns:p14="http://schemas.microsoft.com/office/powerpoint/2010/main" val="190468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15</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Además </a:t>
            </a:r>
            <a:r>
              <a:rPr lang="es-AR" altLang="es-AR" sz="1800" b="1" dirty="0">
                <a:solidFill>
                  <a:schemeClr val="tx1"/>
                </a:solidFill>
                <a:sym typeface="Comic Sans MS" pitchFamily="66" charset="0"/>
              </a:rPr>
              <a:t>redactó las notas introductorias a cada libro, en las que aparece su faceta de lector y crítico</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01360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16</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De esta manera se construyen en el espacio </a:t>
            </a:r>
            <a:r>
              <a:rPr lang="es-AR" altLang="es-AR" sz="1800" b="1" dirty="0" err="1">
                <a:solidFill>
                  <a:schemeClr val="tx1"/>
                </a:solidFill>
                <a:sym typeface="Comic Sans MS" pitchFamily="66" charset="0"/>
              </a:rPr>
              <a:t>aúlico</a:t>
            </a:r>
            <a:r>
              <a:rPr lang="es-AR" altLang="es-AR" sz="1800" b="1" dirty="0">
                <a:solidFill>
                  <a:schemeClr val="tx1"/>
                </a:solidFill>
                <a:sym typeface="Comic Sans MS" pitchFamily="66" charset="0"/>
              </a:rPr>
              <a:t> cinco roles que pueden denominarse estudiante-autor/a, estudiante-editor/a, estudiante-traductor/a, estudiante-ilustrador/a y estudiante-director/a de serie</a:t>
            </a:r>
            <a:r>
              <a:rPr lang="es-AR" altLang="es-AR" sz="1800" b="1"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04238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17</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Cada </a:t>
            </a:r>
            <a:r>
              <a:rPr lang="es-AR" altLang="es-AR" sz="1800" b="1" dirty="0">
                <a:solidFill>
                  <a:schemeClr val="tx1"/>
                </a:solidFill>
                <a:sym typeface="Comic Sans MS" pitchFamily="66" charset="0"/>
              </a:rPr>
              <a:t>rol genera un producto específico con determinados datos bibliográficos. </a:t>
            </a:r>
            <a:endParaRPr lang="es-ES" altLang="es-AR" sz="1800" dirty="0">
              <a:solidFill>
                <a:schemeClr val="tx1"/>
              </a:solidFill>
            </a:endParaRPr>
          </a:p>
        </p:txBody>
      </p:sp>
    </p:spTree>
    <p:extLst>
      <p:ext uri="{BB962C8B-B14F-4D97-AF65-F5344CB8AC3E}">
        <p14:creationId xmlns:p14="http://schemas.microsoft.com/office/powerpoint/2010/main" val="2776197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18</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Estos </a:t>
            </a:r>
            <a:r>
              <a:rPr lang="es-AR" altLang="es-AR" sz="1800" b="1" dirty="0">
                <a:solidFill>
                  <a:schemeClr val="tx1"/>
                </a:solidFill>
                <a:sym typeface="Comic Sans MS" pitchFamily="66" charset="0"/>
              </a:rPr>
              <a:t>son volcados en una matriz de datos que permite generar cada uno de los prototipos de libro que se emplearán para el primer acercamiento al análisis documental propuesto para primer año</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09205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19</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pic>
        <p:nvPicPr>
          <p:cNvPr id="18" name="image5.png"/>
          <p:cNvPicPr/>
          <p:nvPr/>
        </p:nvPicPr>
        <p:blipFill>
          <a:blip r:embed="rId4"/>
          <a:srcRect b="4167"/>
          <a:stretch>
            <a:fillRect/>
          </a:stretch>
        </p:blipFill>
        <p:spPr>
          <a:xfrm>
            <a:off x="1888828" y="1628800"/>
            <a:ext cx="5612130" cy="4302125"/>
          </a:xfrm>
          <a:prstGeom prst="rect">
            <a:avLst/>
          </a:prstGeom>
          <a:ln/>
        </p:spPr>
      </p:pic>
    </p:spTree>
    <p:extLst>
      <p:ext uri="{BB962C8B-B14F-4D97-AF65-F5344CB8AC3E}">
        <p14:creationId xmlns:p14="http://schemas.microsoft.com/office/powerpoint/2010/main" val="299277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650" r="1654" b="37399"/>
          <a:stretch/>
        </p:blipFill>
        <p:spPr bwMode="auto">
          <a:xfrm>
            <a:off x="1335139" y="2303644"/>
            <a:ext cx="7229297" cy="323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Tree>
    <p:extLst>
      <p:ext uri="{BB962C8B-B14F-4D97-AF65-F5344CB8AC3E}">
        <p14:creationId xmlns:p14="http://schemas.microsoft.com/office/powerpoint/2010/main" val="2023395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20</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pic>
        <p:nvPicPr>
          <p:cNvPr id="18" name="image3.jpg"/>
          <p:cNvPicPr/>
          <p:nvPr/>
        </p:nvPicPr>
        <p:blipFill>
          <a:blip r:embed="rId4"/>
          <a:srcRect l="4927" t="9224" r="3180" b="48608"/>
          <a:stretch>
            <a:fillRect/>
          </a:stretch>
        </p:blipFill>
        <p:spPr>
          <a:xfrm>
            <a:off x="2173602" y="1628800"/>
            <a:ext cx="5156835" cy="3061970"/>
          </a:xfrm>
          <a:prstGeom prst="rect">
            <a:avLst/>
          </a:prstGeom>
          <a:ln/>
        </p:spPr>
      </p:pic>
      <p:pic>
        <p:nvPicPr>
          <p:cNvPr id="19" name="image2.jpg"/>
          <p:cNvPicPr/>
          <p:nvPr/>
        </p:nvPicPr>
        <p:blipFill rotWithShape="1">
          <a:blip r:embed="rId5"/>
          <a:srcRect l="20088" t="11481" r="19988" b="55618"/>
          <a:stretch/>
        </p:blipFill>
        <p:spPr>
          <a:xfrm>
            <a:off x="5359291" y="3462127"/>
            <a:ext cx="3362941" cy="2389239"/>
          </a:xfrm>
          <a:prstGeom prst="rect">
            <a:avLst/>
          </a:prstGeom>
          <a:ln>
            <a:solidFill>
              <a:schemeClr val="tx1"/>
            </a:solidFill>
          </a:ln>
        </p:spPr>
      </p:pic>
      <p:pic>
        <p:nvPicPr>
          <p:cNvPr id="20" name="image2.jpg"/>
          <p:cNvPicPr/>
          <p:nvPr/>
        </p:nvPicPr>
        <p:blipFill rotWithShape="1">
          <a:blip r:embed="rId5"/>
          <a:srcRect l="20583" t="50357" r="20143" b="16741"/>
          <a:stretch/>
        </p:blipFill>
        <p:spPr>
          <a:xfrm>
            <a:off x="1614357" y="3462127"/>
            <a:ext cx="3326309" cy="2389239"/>
          </a:xfrm>
          <a:prstGeom prst="rect">
            <a:avLst/>
          </a:prstGeom>
          <a:ln>
            <a:solidFill>
              <a:schemeClr val="tx1"/>
            </a:solidFill>
          </a:ln>
        </p:spPr>
      </p:pic>
    </p:spTree>
    <p:extLst>
      <p:ext uri="{BB962C8B-B14F-4D97-AF65-F5344CB8AC3E}">
        <p14:creationId xmlns:p14="http://schemas.microsoft.com/office/powerpoint/2010/main" val="592926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21</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pic>
        <p:nvPicPr>
          <p:cNvPr id="17" name="image1.jpg"/>
          <p:cNvPicPr/>
          <p:nvPr/>
        </p:nvPicPr>
        <p:blipFill>
          <a:blip r:embed="rId4"/>
          <a:srcRect l="3937" t="9279" r="3936" b="48280"/>
          <a:stretch>
            <a:fillRect/>
          </a:stretch>
        </p:blipFill>
        <p:spPr>
          <a:xfrm>
            <a:off x="1434377" y="1623177"/>
            <a:ext cx="4975225" cy="2966085"/>
          </a:xfrm>
          <a:prstGeom prst="rect">
            <a:avLst/>
          </a:prstGeom>
          <a:ln/>
        </p:spPr>
      </p:pic>
      <p:pic>
        <p:nvPicPr>
          <p:cNvPr id="21" name="image4.jpg"/>
          <p:cNvPicPr/>
          <p:nvPr/>
        </p:nvPicPr>
        <p:blipFill rotWithShape="1">
          <a:blip r:embed="rId5"/>
          <a:srcRect l="20223" t="11614" r="20016" b="54828"/>
          <a:stretch/>
        </p:blipFill>
        <p:spPr>
          <a:xfrm>
            <a:off x="5542625" y="2935270"/>
            <a:ext cx="3227028" cy="2344993"/>
          </a:xfrm>
          <a:prstGeom prst="rect">
            <a:avLst/>
          </a:prstGeom>
          <a:ln>
            <a:solidFill>
              <a:schemeClr val="tx1"/>
            </a:solidFill>
          </a:ln>
        </p:spPr>
      </p:pic>
      <p:pic>
        <p:nvPicPr>
          <p:cNvPr id="22" name="image4.jpg"/>
          <p:cNvPicPr/>
          <p:nvPr/>
        </p:nvPicPr>
        <p:blipFill rotWithShape="1">
          <a:blip r:embed="rId5"/>
          <a:srcRect l="20854" t="50253" r="21518" b="16609"/>
          <a:stretch/>
        </p:blipFill>
        <p:spPr>
          <a:xfrm>
            <a:off x="2218852" y="3754292"/>
            <a:ext cx="3111909" cy="2315497"/>
          </a:xfrm>
          <a:prstGeom prst="rect">
            <a:avLst/>
          </a:prstGeom>
          <a:ln>
            <a:solidFill>
              <a:schemeClr val="tx1"/>
            </a:solidFill>
          </a:ln>
        </p:spPr>
      </p:pic>
    </p:spTree>
    <p:extLst>
      <p:ext uri="{BB962C8B-B14F-4D97-AF65-F5344CB8AC3E}">
        <p14:creationId xmlns:p14="http://schemas.microsoft.com/office/powerpoint/2010/main" val="312824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22</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8" name="Shape 46"/>
          <p:cNvSpPr txBox="1">
            <a:spLocks noChangeArrowheads="1"/>
          </p:cNvSpPr>
          <p:nvPr/>
        </p:nvSpPr>
        <p:spPr bwMode="auto">
          <a:xfrm>
            <a:off x="1228267" y="1844824"/>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Estrategia </a:t>
            </a:r>
            <a:r>
              <a:rPr lang="es-AR" altLang="es-AR" sz="1800" b="1" dirty="0" smtClean="0">
                <a:solidFill>
                  <a:schemeClr val="tx1"/>
                </a:solidFill>
                <a:sym typeface="Comic Sans MS" pitchFamily="66" charset="0"/>
              </a:rPr>
              <a:t>2</a:t>
            </a:r>
            <a:r>
              <a:rPr lang="es-AR" altLang="es-AR" sz="1800" b="1" dirty="0">
                <a:solidFill>
                  <a:schemeClr val="tx1"/>
                </a:solidFill>
                <a:sym typeface="Comic Sans MS" pitchFamily="66" charset="0"/>
              </a:rPr>
              <a:t>: Crucigrama</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5169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23</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Esta estrategia consiste en proponer a los alumnos y las alumnas que completen un crucigrama para completar, a partir de las descripciones de cada uno de los roles sobre los que se trabajó en la estrategia anterior, con las palabras que designan las funciones de autor/a, editor/a, traductor/a, ilustrador/a y director/a de serie</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2115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24</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032" t="32272" r="15208" b="36165"/>
          <a:stretch/>
        </p:blipFill>
        <p:spPr bwMode="auto">
          <a:xfrm>
            <a:off x="2748194" y="2564904"/>
            <a:ext cx="4359860" cy="307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hape 46"/>
          <p:cNvSpPr txBox="1">
            <a:spLocks noChangeArrowheads="1"/>
          </p:cNvSpPr>
          <p:nvPr/>
        </p:nvSpPr>
        <p:spPr bwMode="auto">
          <a:xfrm>
            <a:off x="1197056" y="1810524"/>
            <a:ext cx="7399714" cy="89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200" b="1" dirty="0" smtClean="0">
                <a:solidFill>
                  <a:schemeClr val="tx1"/>
                </a:solidFill>
                <a:sym typeface="Comic Sans MS" pitchFamily="66" charset="0"/>
              </a:rPr>
              <a:t>CRUCIGRAMA</a:t>
            </a:r>
            <a:endParaRPr lang="es-AR" altLang="es-AR" sz="1200" b="1" dirty="0">
              <a:solidFill>
                <a:schemeClr val="tx1"/>
              </a:solidFill>
              <a:sym typeface="Comic Sans MS" pitchFamily="66" charset="0"/>
            </a:endParaRPr>
          </a:p>
        </p:txBody>
      </p:sp>
    </p:spTree>
    <p:extLst>
      <p:ext uri="{BB962C8B-B14F-4D97-AF65-F5344CB8AC3E}">
        <p14:creationId xmlns:p14="http://schemas.microsoft.com/office/powerpoint/2010/main" val="1810285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25</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El objetivo de esta estrategia es evaluar si los conceptos desarrollados en la estrategia anterior fueron correctamente asimilados</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362967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26</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8" name="Shape 46"/>
          <p:cNvSpPr txBox="1">
            <a:spLocks noChangeArrowheads="1"/>
          </p:cNvSpPr>
          <p:nvPr/>
        </p:nvSpPr>
        <p:spPr bwMode="auto">
          <a:xfrm>
            <a:off x="1228267" y="1844824"/>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Estrategia </a:t>
            </a:r>
            <a:r>
              <a:rPr lang="es-AR" altLang="es-AR" sz="1800" b="1" dirty="0" smtClean="0">
                <a:solidFill>
                  <a:schemeClr val="tx1"/>
                </a:solidFill>
                <a:sym typeface="Comic Sans MS" pitchFamily="66" charset="0"/>
              </a:rPr>
              <a:t>3</a:t>
            </a:r>
            <a:r>
              <a:rPr lang="es-AR" altLang="es-AR" sz="1800" b="1" dirty="0">
                <a:solidFill>
                  <a:schemeClr val="tx1"/>
                </a:solidFill>
                <a:sym typeface="Comic Sans MS" pitchFamily="66" charset="0"/>
              </a:rPr>
              <a:t>: Tejuelos</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401756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27</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556792"/>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Esta estrategia consiste en proponer a los alumnos y las alumnas que rotulen con tejuelos una serie de prototipos de libros y que luego los ordenen temática y alfabéticamente</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274658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28</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21" name="Shape 46"/>
          <p:cNvSpPr txBox="1">
            <a:spLocks noChangeArrowheads="1"/>
          </p:cNvSpPr>
          <p:nvPr/>
        </p:nvSpPr>
        <p:spPr bwMode="auto">
          <a:xfrm>
            <a:off x="1197056" y="1810524"/>
            <a:ext cx="7399714" cy="89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200" b="1" dirty="0" smtClean="0">
                <a:solidFill>
                  <a:schemeClr val="tx1"/>
                </a:solidFill>
                <a:sym typeface="Comic Sans MS" pitchFamily="66" charset="0"/>
              </a:rPr>
              <a:t>TEJUELOS</a:t>
            </a:r>
            <a:endParaRPr lang="es-AR" altLang="es-AR" sz="1200" b="1" dirty="0">
              <a:solidFill>
                <a:schemeClr val="tx1"/>
              </a:solidFill>
              <a:sym typeface="Comic Sans MS" pitchFamily="66" charset="0"/>
            </a:endParaRPr>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84" t="35560" r="19637" b="20838"/>
          <a:stretch/>
        </p:blipFill>
        <p:spPr bwMode="auto">
          <a:xfrm>
            <a:off x="1547664" y="2852936"/>
            <a:ext cx="2781215" cy="162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226" t="7888" r="28147" b="16523"/>
          <a:stretch/>
        </p:blipFill>
        <p:spPr bwMode="auto">
          <a:xfrm>
            <a:off x="5232601" y="2704097"/>
            <a:ext cx="2251827" cy="312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418" t="7888" r="61937" b="84519"/>
          <a:stretch/>
        </p:blipFill>
        <p:spPr bwMode="auto">
          <a:xfrm>
            <a:off x="2809644" y="4220814"/>
            <a:ext cx="223114" cy="15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613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29</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556792"/>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De esta manera se busca evaluar si las operaciones propuestas fueron correctamente incorporadas</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392206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3</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31735" y="1916832"/>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Algunos principios centrales que propone la carrera son:</a:t>
            </a:r>
          </a:p>
          <a:p>
            <a:pPr algn="ctr" eaLnBrk="1" hangingPunct="1">
              <a:lnSpc>
                <a:spcPct val="115000"/>
              </a:lnSpc>
            </a:pPr>
            <a:endParaRPr lang="es-AR" altLang="es-AR" sz="1800" b="1" dirty="0">
              <a:solidFill>
                <a:schemeClr val="tx1"/>
              </a:solidFill>
              <a:sym typeface="Comic Sans MS" pitchFamily="66" charset="0"/>
            </a:endParaRPr>
          </a:p>
          <a:p>
            <a:pPr marL="342900" indent="-342900" algn="ctr" eaLnBrk="1" hangingPunct="1">
              <a:lnSpc>
                <a:spcPct val="115000"/>
              </a:lnSpc>
              <a:buAutoNum type="arabicPeriod"/>
            </a:pPr>
            <a:r>
              <a:rPr lang="es-AR" altLang="es-AR" sz="1800" dirty="0">
                <a:solidFill>
                  <a:schemeClr val="tx1"/>
                </a:solidFill>
                <a:sym typeface="Comic Sans MS" pitchFamily="66" charset="0"/>
              </a:rPr>
              <a:t>La revalorización de la actividad del bibliotecario en unidades de información, como medio para elevar la calidad de los servicios destinados a la población en </a:t>
            </a:r>
            <a:r>
              <a:rPr lang="es-AR" altLang="es-AR" sz="1800" dirty="0" smtClean="0">
                <a:solidFill>
                  <a:schemeClr val="tx1"/>
                </a:solidFill>
                <a:sym typeface="Comic Sans MS" pitchFamily="66" charset="0"/>
              </a:rPr>
              <a:t>general.</a:t>
            </a:r>
            <a:endParaRPr lang="es-AR" altLang="es-AR" sz="1800" dirty="0" smtClean="0">
              <a:solidFill>
                <a:schemeClr val="tx1"/>
              </a:solidFill>
              <a:sym typeface="Comic Sans MS" pitchFamily="66" charset="0"/>
            </a:endParaRPr>
          </a:p>
          <a:p>
            <a:pPr algn="ctr" eaLnBrk="1" hangingPunct="1">
              <a:lnSpc>
                <a:spcPct val="115000"/>
              </a:lnSpc>
            </a:pPr>
            <a:endParaRPr lang="es-AR" altLang="es-AR" sz="1800" dirty="0">
              <a:solidFill>
                <a:schemeClr val="tx1"/>
              </a:solidFill>
              <a:sym typeface="Comic Sans MS" pitchFamily="66" charset="0"/>
            </a:endParaRPr>
          </a:p>
          <a:p>
            <a:pPr algn="ctr" eaLnBrk="1" hangingPunct="1">
              <a:lnSpc>
                <a:spcPct val="115000"/>
              </a:lnSpc>
            </a:pPr>
            <a:r>
              <a:rPr lang="es-AR" altLang="es-AR" sz="1800" dirty="0">
                <a:solidFill>
                  <a:schemeClr val="tx1"/>
                </a:solidFill>
                <a:sym typeface="Comic Sans MS" pitchFamily="66" charset="0"/>
              </a:rPr>
              <a:t>2. </a:t>
            </a:r>
            <a:r>
              <a:rPr lang="es-AR" altLang="es-AR" sz="1800" dirty="0">
                <a:solidFill>
                  <a:schemeClr val="tx1"/>
                </a:solidFill>
                <a:sym typeface="Comic Sans MS" pitchFamily="66" charset="0"/>
              </a:rPr>
              <a:t>La necesidad de que la formación de los bibliotecarios cuente con contenidos actualizados en función de los desarrollos </a:t>
            </a:r>
            <a:r>
              <a:rPr lang="es-AR" altLang="es-AR" sz="1800" dirty="0" smtClean="0">
                <a:solidFill>
                  <a:schemeClr val="tx1"/>
                </a:solidFill>
                <a:sym typeface="Comic Sans MS" pitchFamily="66" charset="0"/>
              </a:rPr>
              <a:t>tecnológicos</a:t>
            </a:r>
            <a:r>
              <a:rPr lang="es-AR" altLang="es-AR" sz="1800" dirty="0">
                <a:solidFill>
                  <a:schemeClr val="tx1"/>
                </a:solidFill>
                <a:sym typeface="Comic Sans MS" pitchFamily="66" charset="0"/>
              </a:rPr>
              <a:t>.</a:t>
            </a:r>
            <a:endParaRPr lang="es-AR" altLang="es-AR" sz="1800" dirty="0" smtClean="0">
              <a:solidFill>
                <a:schemeClr val="tx1"/>
              </a:solidFill>
              <a:sym typeface="Comic Sans MS" pitchFamily="66" charset="0"/>
            </a:endParaRPr>
          </a:p>
          <a:p>
            <a:pPr algn="ctr" eaLnBrk="1" hangingPunct="1">
              <a:lnSpc>
                <a:spcPct val="115000"/>
              </a:lnSpc>
            </a:pPr>
            <a:endParaRPr lang="es-AR" altLang="es-AR" sz="1800" dirty="0">
              <a:solidFill>
                <a:schemeClr val="tx1"/>
              </a:solidFill>
              <a:sym typeface="Comic Sans MS" pitchFamily="66" charset="0"/>
            </a:endParaRPr>
          </a:p>
          <a:p>
            <a:pPr algn="ctr" eaLnBrk="1" hangingPunct="1">
              <a:lnSpc>
                <a:spcPct val="115000"/>
              </a:lnSpc>
            </a:pPr>
            <a:r>
              <a:rPr lang="es-AR" altLang="es-AR" sz="1800" dirty="0">
                <a:solidFill>
                  <a:schemeClr val="tx1"/>
                </a:solidFill>
                <a:sym typeface="Comic Sans MS" pitchFamily="66" charset="0"/>
              </a:rPr>
              <a:t>3. </a:t>
            </a:r>
            <a:r>
              <a:rPr lang="es-AR" altLang="es-AR" sz="1800" dirty="0">
                <a:solidFill>
                  <a:schemeClr val="tx1"/>
                </a:solidFill>
                <a:sym typeface="Comic Sans MS" pitchFamily="66" charset="0"/>
              </a:rPr>
              <a:t>La adecuación a criterios comunes al conjunto de las jurisdicciones educativas del país, que permita a los egresados contar con la validez nacional de sus títulos.</a:t>
            </a:r>
            <a:endParaRPr lang="es-ES" altLang="es-AR" sz="1800" dirty="0">
              <a:solidFill>
                <a:schemeClr val="tx1"/>
              </a:solidFill>
            </a:endParaRPr>
          </a:p>
        </p:txBody>
      </p:sp>
    </p:spTree>
    <p:extLst>
      <p:ext uri="{BB962C8B-B14F-4D97-AF65-F5344CB8AC3E}">
        <p14:creationId xmlns:p14="http://schemas.microsoft.com/office/powerpoint/2010/main" val="1450626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30</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556792"/>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Para concluir, el uso de estas estrategias lúdicas </a:t>
            </a:r>
            <a:r>
              <a:rPr lang="es-AR" altLang="es-AR" sz="1800" b="1" dirty="0" smtClean="0">
                <a:solidFill>
                  <a:schemeClr val="tx1"/>
                </a:solidFill>
                <a:sym typeface="Comic Sans MS" pitchFamily="66" charset="0"/>
              </a:rPr>
              <a:t>le permite </a:t>
            </a:r>
            <a:r>
              <a:rPr lang="es-AR" altLang="es-AR" sz="1800" b="1" dirty="0">
                <a:solidFill>
                  <a:schemeClr val="tx1"/>
                </a:solidFill>
                <a:sym typeface="Comic Sans MS" pitchFamily="66" charset="0"/>
              </a:rPr>
              <a:t>a los alumnos y las alumnas aprender a partir de la experiencia. </a:t>
            </a:r>
            <a:endParaRPr lang="es-ES" altLang="es-AR" sz="1800" dirty="0">
              <a:solidFill>
                <a:schemeClr val="tx1"/>
              </a:solidFill>
            </a:endParaRPr>
          </a:p>
        </p:txBody>
      </p:sp>
    </p:spTree>
    <p:extLst>
      <p:ext uri="{BB962C8B-B14F-4D97-AF65-F5344CB8AC3E}">
        <p14:creationId xmlns:p14="http://schemas.microsoft.com/office/powerpoint/2010/main" val="2143761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31</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556792"/>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Para concluir, el uso de estas estrategias lúdicas permitirá a los alumnos y las alumnas aprender a partir de la experiencia. El conocimiento práctico genera una comprensión más amplia de la teoría, la cual será aplicada a lo largo del desarrollo de su carrera y, posteriormente, en el ámbito laboral. Por ello, es importante afianzar desde primer año los conocimientos fundamentales de la materia Catalogación y Clasificación 1</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1007249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32</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724360" y="4367581"/>
            <a:ext cx="6408712" cy="155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endParaRPr lang="en-US" altLang="es-AR" sz="1800" b="1" dirty="0">
              <a:solidFill>
                <a:schemeClr val="tx1"/>
              </a:solidFill>
              <a:sym typeface="Comic Sans MS" pitchFamily="66" charset="0"/>
            </a:endParaRPr>
          </a:p>
          <a:p>
            <a:pPr algn="ctr"/>
            <a:r>
              <a:rPr lang="es-ES" sz="1800" dirty="0" smtClean="0"/>
              <a:t>Daniel </a:t>
            </a:r>
            <a:r>
              <a:rPr lang="es-ES" sz="1800" dirty="0" err="1"/>
              <a:t>Hermida</a:t>
            </a:r>
            <a:r>
              <a:rPr lang="es-ES" sz="1800" dirty="0"/>
              <a:t> </a:t>
            </a:r>
            <a:r>
              <a:rPr lang="es-ES" sz="1800" dirty="0" err="1" smtClean="0"/>
              <a:t>Pezzelatto</a:t>
            </a:r>
            <a:r>
              <a:rPr lang="es-ES" sz="1800" dirty="0" smtClean="0"/>
              <a:t>:</a:t>
            </a:r>
          </a:p>
          <a:p>
            <a:pPr algn="ctr"/>
            <a:endParaRPr lang="es-ES" sz="1800" dirty="0"/>
          </a:p>
          <a:p>
            <a:pPr algn="ctr"/>
            <a:r>
              <a:rPr lang="es-ES" sz="1800" dirty="0" smtClean="0"/>
              <a:t>  </a:t>
            </a:r>
            <a:r>
              <a:rPr lang="es-ES" sz="1800" b="1" dirty="0"/>
              <a:t>daniel.hermida@bue.edu.ar</a:t>
            </a:r>
            <a:endParaRPr lang="es-AR" sz="1800" b="1" dirty="0"/>
          </a:p>
        </p:txBody>
      </p:sp>
      <p:pic>
        <p:nvPicPr>
          <p:cNvPr id="19" name="1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181" y="2204864"/>
            <a:ext cx="3503678" cy="2186554"/>
          </a:xfrm>
          <a:prstGeom prst="rect">
            <a:avLst/>
          </a:prstGeom>
        </p:spPr>
      </p:pic>
    </p:spTree>
    <p:extLst>
      <p:ext uri="{BB962C8B-B14F-4D97-AF65-F5344CB8AC3E}">
        <p14:creationId xmlns:p14="http://schemas.microsoft.com/office/powerpoint/2010/main" val="256159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4</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8"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El plan de estudios de la carrera  plantea la formación en tres áreas complementarias:</a:t>
            </a:r>
          </a:p>
          <a:p>
            <a:pPr algn="ctr" eaLnBrk="1" hangingPunct="1">
              <a:lnSpc>
                <a:spcPct val="115000"/>
              </a:lnSpc>
            </a:pPr>
            <a:endParaRPr lang="es-AR" altLang="es-AR" sz="1800" b="1" dirty="0">
              <a:solidFill>
                <a:schemeClr val="tx1"/>
              </a:solidFill>
              <a:sym typeface="Comic Sans MS" pitchFamily="66" charset="0"/>
            </a:endParaRPr>
          </a:p>
          <a:p>
            <a:pPr marL="342900" indent="-342900" algn="ctr" eaLnBrk="1" hangingPunct="1">
              <a:lnSpc>
                <a:spcPct val="115000"/>
              </a:lnSpc>
              <a:buAutoNum type="arabicPeriod"/>
            </a:pPr>
            <a:r>
              <a:rPr lang="es-AR" altLang="es-AR" sz="1800" dirty="0">
                <a:solidFill>
                  <a:schemeClr val="tx1"/>
                </a:solidFill>
                <a:sym typeface="Comic Sans MS" pitchFamily="66" charset="0"/>
              </a:rPr>
              <a:t>Área de formación </a:t>
            </a:r>
            <a:r>
              <a:rPr lang="es-AR" altLang="es-AR" sz="1800" dirty="0" smtClean="0">
                <a:solidFill>
                  <a:schemeClr val="tx1"/>
                </a:solidFill>
                <a:sym typeface="Comic Sans MS" pitchFamily="66" charset="0"/>
              </a:rPr>
              <a:t>sociocultural.</a:t>
            </a:r>
            <a:endParaRPr lang="es-AR" altLang="es-AR" sz="1800" dirty="0" smtClean="0">
              <a:solidFill>
                <a:schemeClr val="tx1"/>
              </a:solidFill>
              <a:sym typeface="Comic Sans MS" pitchFamily="66" charset="0"/>
            </a:endParaRPr>
          </a:p>
          <a:p>
            <a:pPr algn="ctr" eaLnBrk="1" hangingPunct="1">
              <a:lnSpc>
                <a:spcPct val="115000"/>
              </a:lnSpc>
            </a:pPr>
            <a:endParaRPr lang="es-AR" altLang="es-AR" sz="1800" dirty="0">
              <a:solidFill>
                <a:schemeClr val="tx1"/>
              </a:solidFill>
              <a:sym typeface="Comic Sans MS" pitchFamily="66" charset="0"/>
            </a:endParaRPr>
          </a:p>
          <a:p>
            <a:pPr algn="ctr" eaLnBrk="1" hangingPunct="1">
              <a:lnSpc>
                <a:spcPct val="115000"/>
              </a:lnSpc>
            </a:pPr>
            <a:r>
              <a:rPr lang="es-AR" altLang="es-AR" sz="1800" dirty="0">
                <a:solidFill>
                  <a:schemeClr val="tx1"/>
                </a:solidFill>
                <a:sym typeface="Comic Sans MS" pitchFamily="66" charset="0"/>
              </a:rPr>
              <a:t>2. Área de formación en </a:t>
            </a:r>
            <a:r>
              <a:rPr lang="es-AR" altLang="es-AR" sz="1800" dirty="0" smtClean="0">
                <a:solidFill>
                  <a:schemeClr val="tx1"/>
                </a:solidFill>
                <a:sym typeface="Comic Sans MS" pitchFamily="66" charset="0"/>
              </a:rPr>
              <a:t>bibliotecología</a:t>
            </a:r>
            <a:r>
              <a:rPr lang="es-AR" altLang="es-AR" sz="1800" dirty="0">
                <a:solidFill>
                  <a:schemeClr val="tx1"/>
                </a:solidFill>
                <a:sym typeface="Comic Sans MS" pitchFamily="66" charset="0"/>
              </a:rPr>
              <a:t>.</a:t>
            </a:r>
            <a:endParaRPr lang="es-AR" altLang="es-AR" sz="1800" dirty="0" smtClean="0">
              <a:solidFill>
                <a:schemeClr val="tx1"/>
              </a:solidFill>
              <a:sym typeface="Comic Sans MS" pitchFamily="66" charset="0"/>
            </a:endParaRPr>
          </a:p>
          <a:p>
            <a:pPr algn="ctr" eaLnBrk="1" hangingPunct="1">
              <a:lnSpc>
                <a:spcPct val="115000"/>
              </a:lnSpc>
            </a:pPr>
            <a:endParaRPr lang="es-AR" altLang="es-AR" sz="1800" dirty="0">
              <a:solidFill>
                <a:schemeClr val="tx1"/>
              </a:solidFill>
              <a:sym typeface="Comic Sans MS" pitchFamily="66" charset="0"/>
            </a:endParaRPr>
          </a:p>
          <a:p>
            <a:pPr algn="ctr" eaLnBrk="1" hangingPunct="1">
              <a:lnSpc>
                <a:spcPct val="115000"/>
              </a:lnSpc>
            </a:pPr>
            <a:r>
              <a:rPr lang="es-AR" altLang="es-AR" sz="1800" dirty="0">
                <a:solidFill>
                  <a:schemeClr val="tx1"/>
                </a:solidFill>
                <a:sym typeface="Comic Sans MS" pitchFamily="66" charset="0"/>
              </a:rPr>
              <a:t>3. Área de las prácticas profesionales.</a:t>
            </a:r>
            <a:endParaRPr lang="es-ES" altLang="es-AR" sz="1800" dirty="0">
              <a:solidFill>
                <a:schemeClr val="tx1"/>
              </a:solidFill>
            </a:endParaRPr>
          </a:p>
        </p:txBody>
      </p:sp>
    </p:spTree>
    <p:extLst>
      <p:ext uri="{BB962C8B-B14F-4D97-AF65-F5344CB8AC3E}">
        <p14:creationId xmlns:p14="http://schemas.microsoft.com/office/powerpoint/2010/main" val="155022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5</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08265" y="1772816"/>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La materia “Catalogación y la Clasificación I”, que se dicta en primer año, está enmarcada en el área de la formación en bibliotecología, y constituye, para la tarea de los/as bibliotecarios/as, un área central, que aporta una forma de organización sistematizada, adecuada y útil para la recuperación de la información que se encuentra en las diversas bibliotecas</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3665222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6</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8" name="Shape 46"/>
          <p:cNvSpPr txBox="1">
            <a:spLocks noChangeArrowheads="1"/>
          </p:cNvSpPr>
          <p:nvPr/>
        </p:nvSpPr>
        <p:spPr bwMode="auto">
          <a:xfrm>
            <a:off x="1249931" y="1880828"/>
            <a:ext cx="739971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Las herramientas lúdicas en los procesos de formación permiten a los alumnos y las alumnas generar interés y descubrir el conocimiento de forma amena y motivadora. Los juegos con un propósito educativo generan momentos de acción </a:t>
            </a:r>
            <a:r>
              <a:rPr lang="es-AR" altLang="es-AR" sz="1800" b="1" dirty="0" err="1">
                <a:solidFill>
                  <a:schemeClr val="tx1"/>
                </a:solidFill>
                <a:sym typeface="Comic Sans MS" pitchFamily="66" charset="0"/>
              </a:rPr>
              <a:t>prerreflexiva</a:t>
            </a:r>
            <a:r>
              <a:rPr lang="es-AR" altLang="es-AR" sz="1800" b="1" dirty="0">
                <a:solidFill>
                  <a:schemeClr val="tx1"/>
                </a:solidFill>
                <a:sym typeface="Comic Sans MS" pitchFamily="66" charset="0"/>
              </a:rPr>
              <a:t> y de simbolización o apropiación abstracta-lógica de lo vivido, que permiten lograr los objetivos de la enseñanza curricular</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654258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7</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32005"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a:solidFill>
                  <a:schemeClr val="tx1"/>
                </a:solidFill>
                <a:sym typeface="Comic Sans MS" pitchFamily="66" charset="0"/>
              </a:rPr>
              <a:t>Además, a partir de la experiencia docente, se concibe a los y las estudiantes en un contexto actual, que requiere de nuevas estrategias pedagógicas. </a:t>
            </a:r>
            <a:endParaRPr lang="es-ES" altLang="es-AR" sz="1800" dirty="0">
              <a:solidFill>
                <a:schemeClr val="tx1"/>
              </a:solidFill>
            </a:endParaRPr>
          </a:p>
        </p:txBody>
      </p:sp>
    </p:spTree>
    <p:extLst>
      <p:ext uri="{BB962C8B-B14F-4D97-AF65-F5344CB8AC3E}">
        <p14:creationId xmlns:p14="http://schemas.microsoft.com/office/powerpoint/2010/main" val="47599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8</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Es </a:t>
            </a:r>
            <a:r>
              <a:rPr lang="es-AR" altLang="es-AR" sz="1800" b="1" dirty="0">
                <a:solidFill>
                  <a:schemeClr val="tx1"/>
                </a:solidFill>
                <a:sym typeface="Comic Sans MS" pitchFamily="66" charset="0"/>
              </a:rPr>
              <a:t>por ello que desde la materia Catalogación y Clasificación 1 se propuso aplicar estrategias lúdicas para consolidar el aprendizaje de conceptos base. </a:t>
            </a:r>
            <a:endParaRPr lang="es-ES" altLang="es-AR" sz="1800" dirty="0">
              <a:solidFill>
                <a:schemeClr val="tx1"/>
              </a:solidFill>
            </a:endParaRPr>
          </a:p>
        </p:txBody>
      </p:sp>
    </p:spTree>
    <p:extLst>
      <p:ext uri="{BB962C8B-B14F-4D97-AF65-F5344CB8AC3E}">
        <p14:creationId xmlns:p14="http://schemas.microsoft.com/office/powerpoint/2010/main" val="407077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980728"/>
            <a:ext cx="755576" cy="51845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Shape 22"/>
          <p:cNvSpPr txBox="1">
            <a:spLocks noGrp="1"/>
          </p:cNvSpPr>
          <p:nvPr>
            <p:ph type="sldNum" idx="12"/>
          </p:nvPr>
        </p:nvSpPr>
        <p:spPr>
          <a:xfrm>
            <a:off x="230925" y="6237312"/>
            <a:ext cx="380635" cy="488950"/>
          </a:xfrm>
        </p:spPr>
        <p:txBody>
          <a:bodyPr/>
          <a:lstStyle/>
          <a:p>
            <a:fld id="{F4416465-6437-4166-98F1-6DAB79993EA5}" type="slidenum">
              <a:rPr lang="es-ES" altLang="es-AR" b="1" smtClean="0">
                <a:solidFill>
                  <a:schemeClr val="bg1">
                    <a:lumMod val="50000"/>
                  </a:schemeClr>
                </a:solidFill>
              </a:rPr>
              <a:pPr/>
              <a:t>9</a:t>
            </a:fld>
            <a:endParaRPr lang="es-ES" altLang="es-AR" b="1" dirty="0">
              <a:solidFill>
                <a:schemeClr val="bg1">
                  <a:lumMod val="50000"/>
                </a:schemeClr>
              </a:solidFill>
            </a:endParaRPr>
          </a:p>
        </p:txBody>
      </p:sp>
      <p:sp>
        <p:nvSpPr>
          <p:cNvPr id="26" name="25 Rectángulo"/>
          <p:cNvSpPr/>
          <p:nvPr/>
        </p:nvSpPr>
        <p:spPr>
          <a:xfrm>
            <a:off x="755576" y="980728"/>
            <a:ext cx="838842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4" name="1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15" name="1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10" name="9 CuadroTexto"/>
          <p:cNvSpPr txBox="1"/>
          <p:nvPr/>
        </p:nvSpPr>
        <p:spPr>
          <a:xfrm>
            <a:off x="2267744" y="281520"/>
            <a:ext cx="4968552" cy="523220"/>
          </a:xfrm>
          <a:prstGeom prst="rect">
            <a:avLst/>
          </a:prstGeom>
          <a:noFill/>
        </p:spPr>
        <p:txBody>
          <a:bodyPr wrap="square" rtlCol="0">
            <a:spAutoFit/>
          </a:bodyPr>
          <a:lstStyle/>
          <a:p>
            <a:pPr algn="ctr"/>
            <a:r>
              <a:rPr lang="es-AR" sz="1400" dirty="0">
                <a:solidFill>
                  <a:schemeClr val="tx1">
                    <a:lumMod val="50000"/>
                    <a:lumOff val="50000"/>
                  </a:schemeClr>
                </a:solidFill>
                <a:latin typeface="Arial Rounded MT Bold" pitchFamily="34" charset="0"/>
              </a:rPr>
              <a:t>El uso de estrategias lúdicas para la apropiación del conocimiento en la enseñanza de la catalogación</a:t>
            </a:r>
            <a:endParaRPr lang="es-AR" sz="1200" dirty="0">
              <a:solidFill>
                <a:schemeClr val="tx1">
                  <a:lumMod val="50000"/>
                  <a:lumOff val="50000"/>
                </a:schemeClr>
              </a:solidFill>
              <a:latin typeface="Arial Rounded MT Bold" pitchFamily="34" charset="0"/>
            </a:endParaRPr>
          </a:p>
        </p:txBody>
      </p:sp>
      <p:pic>
        <p:nvPicPr>
          <p:cNvPr id="11" name="10 Imagen" descr="xministerio-de-cultura-presidencia-logo.png.pagespeed.ic.4t-xnsZKCm.png"/>
          <p:cNvPicPr>
            <a:picLocks noChangeAspect="1"/>
          </p:cNvPicPr>
          <p:nvPr/>
        </p:nvPicPr>
        <p:blipFill>
          <a:blip r:embed="rId2"/>
          <a:stretch>
            <a:fillRect/>
          </a:stretch>
        </p:blipFill>
        <p:spPr>
          <a:xfrm>
            <a:off x="197752" y="6273286"/>
            <a:ext cx="1857388" cy="341153"/>
          </a:xfrm>
          <a:prstGeom prst="rect">
            <a:avLst/>
          </a:prstGeom>
        </p:spPr>
      </p:pic>
      <p:pic>
        <p:nvPicPr>
          <p:cNvPr id="12" name="11 Imagen" descr="xlogo-horizontal-azul-oscuro.png.pagespeed.ic.a2-w2kuKvh.png"/>
          <p:cNvPicPr>
            <a:picLocks noChangeAspect="1"/>
          </p:cNvPicPr>
          <p:nvPr/>
        </p:nvPicPr>
        <p:blipFill>
          <a:blip r:embed="rId3"/>
          <a:stretch>
            <a:fillRect/>
          </a:stretch>
        </p:blipFill>
        <p:spPr>
          <a:xfrm>
            <a:off x="7484428" y="6273286"/>
            <a:ext cx="1312915" cy="285752"/>
          </a:xfrm>
          <a:prstGeom prst="rect">
            <a:avLst/>
          </a:prstGeom>
        </p:spPr>
      </p:pic>
      <p:sp>
        <p:nvSpPr>
          <p:cNvPr id="13" name="12 CuadroTexto"/>
          <p:cNvSpPr txBox="1"/>
          <p:nvPr/>
        </p:nvSpPr>
        <p:spPr>
          <a:xfrm>
            <a:off x="2483768" y="6201848"/>
            <a:ext cx="4286280" cy="492443"/>
          </a:xfrm>
          <a:prstGeom prst="rect">
            <a:avLst/>
          </a:prstGeom>
          <a:noFill/>
        </p:spPr>
        <p:txBody>
          <a:bodyPr wrap="square" rtlCol="0">
            <a:spAutoFit/>
          </a:bodyPr>
          <a:lstStyle/>
          <a:p>
            <a:pPr algn="ctr"/>
            <a:r>
              <a:rPr lang="es-AR" sz="1400" dirty="0" smtClean="0">
                <a:solidFill>
                  <a:schemeClr val="tx1">
                    <a:lumMod val="50000"/>
                    <a:lumOff val="50000"/>
                  </a:schemeClr>
                </a:solidFill>
                <a:latin typeface="Arial Rounded MT Bold" pitchFamily="34" charset="0"/>
              </a:rPr>
              <a:t>Séptimo Encuentro Nacional de Catalogadores </a:t>
            </a:r>
            <a:r>
              <a:rPr lang="es-AR" sz="1200" dirty="0" smtClean="0">
                <a:solidFill>
                  <a:schemeClr val="tx1">
                    <a:lumMod val="50000"/>
                    <a:lumOff val="50000"/>
                  </a:schemeClr>
                </a:solidFill>
                <a:latin typeface="Arial Rounded MT Bold" pitchFamily="34" charset="0"/>
              </a:rPr>
              <a:t>(2-4 oct. 2019)</a:t>
            </a:r>
            <a:endParaRPr lang="es-AR" sz="1200" dirty="0">
              <a:solidFill>
                <a:schemeClr val="tx1">
                  <a:lumMod val="50000"/>
                  <a:lumOff val="50000"/>
                </a:schemeClr>
              </a:solidFill>
              <a:latin typeface="Arial Rounded MT Bold" pitchFamily="34" charset="0"/>
            </a:endParaRPr>
          </a:p>
        </p:txBody>
      </p:sp>
      <p:sp>
        <p:nvSpPr>
          <p:cNvPr id="17" name="Shape 46"/>
          <p:cNvSpPr txBox="1">
            <a:spLocks noChangeArrowheads="1"/>
          </p:cNvSpPr>
          <p:nvPr/>
        </p:nvSpPr>
        <p:spPr bwMode="auto">
          <a:xfrm>
            <a:off x="1249931" y="1700808"/>
            <a:ext cx="739971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algn="ctr"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algn="ctr"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algn="ctr"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algn="ctr"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pPr>
            <a:r>
              <a:rPr lang="es-AR" altLang="es-AR" sz="1800" b="1" dirty="0" smtClean="0">
                <a:solidFill>
                  <a:schemeClr val="tx1"/>
                </a:solidFill>
                <a:sym typeface="Comic Sans MS" pitchFamily="66" charset="0"/>
              </a:rPr>
              <a:t>Con </a:t>
            </a:r>
            <a:r>
              <a:rPr lang="es-AR" altLang="es-AR" sz="1800" b="1" dirty="0">
                <a:solidFill>
                  <a:schemeClr val="tx1"/>
                </a:solidFill>
                <a:sym typeface="Comic Sans MS" pitchFamily="66" charset="0"/>
              </a:rPr>
              <a:t>cada una de estas estrategias se brinda a los alumnos y las alumnas la posibilidad de apropiarse de los contenidos de la materia en forma activa desde una perspectiva propia</a:t>
            </a:r>
            <a:r>
              <a:rPr lang="es-AR" altLang="es-AR" sz="1800" dirty="0" smtClean="0">
                <a:solidFill>
                  <a:schemeClr val="tx1"/>
                </a:solidFill>
                <a:sym typeface="Comic Sans MS" pitchFamily="66" charset="0"/>
              </a:rPr>
              <a:t>.</a:t>
            </a:r>
            <a:endParaRPr lang="es-ES" altLang="es-AR" sz="1800" dirty="0">
              <a:solidFill>
                <a:schemeClr val="tx1"/>
              </a:solidFill>
            </a:endParaRPr>
          </a:p>
        </p:txBody>
      </p:sp>
    </p:spTree>
    <p:extLst>
      <p:ext uri="{BB962C8B-B14F-4D97-AF65-F5344CB8AC3E}">
        <p14:creationId xmlns:p14="http://schemas.microsoft.com/office/powerpoint/2010/main" val="214528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1737</Words>
  <Application>Microsoft Office PowerPoint</Application>
  <PresentationFormat>Presentación en pantalla (4:3)</PresentationFormat>
  <Paragraphs>142</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MREC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Hermida Pezzelatto, Daniel</dc:creator>
  <cp:lastModifiedBy>Hermida Pezzelatto, Daniel</cp:lastModifiedBy>
  <cp:revision>91</cp:revision>
  <dcterms:created xsi:type="dcterms:W3CDTF">2018-08-14T17:58:02Z</dcterms:created>
  <dcterms:modified xsi:type="dcterms:W3CDTF">2019-10-03T14:09:27Z</dcterms:modified>
</cp:coreProperties>
</file>